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9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0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1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7" r:id="rId3"/>
    <p:sldMasterId id="2147483673" r:id="rId4"/>
    <p:sldMasterId id="2147483776" r:id="rId5"/>
    <p:sldMasterId id="2147483782" r:id="rId6"/>
    <p:sldMasterId id="2147483788" r:id="rId7"/>
    <p:sldMasterId id="2147483794" r:id="rId8"/>
    <p:sldMasterId id="2147483801" r:id="rId9"/>
    <p:sldMasterId id="2147483808" r:id="rId10"/>
    <p:sldMasterId id="2147483815" r:id="rId11"/>
    <p:sldMasterId id="2147483822" r:id="rId12"/>
  </p:sldMasterIdLst>
  <p:notesMasterIdLst>
    <p:notesMasterId r:id="rId26"/>
  </p:notesMasterIdLst>
  <p:handoutMasterIdLst>
    <p:handoutMasterId r:id="rId27"/>
  </p:handoutMasterIdLst>
  <p:sldIdLst>
    <p:sldId id="416" r:id="rId13"/>
    <p:sldId id="478" r:id="rId14"/>
    <p:sldId id="469" r:id="rId15"/>
    <p:sldId id="468" r:id="rId16"/>
    <p:sldId id="470" r:id="rId17"/>
    <p:sldId id="473" r:id="rId18"/>
    <p:sldId id="475" r:id="rId19"/>
    <p:sldId id="471" r:id="rId20"/>
    <p:sldId id="472" r:id="rId21"/>
    <p:sldId id="480" r:id="rId22"/>
    <p:sldId id="481" r:id="rId23"/>
    <p:sldId id="464" r:id="rId24"/>
    <p:sldId id="418" r:id="rId25"/>
  </p:sldIdLst>
  <p:sldSz cx="9144000" cy="6858000" type="screen4x3"/>
  <p:notesSz cx="9866313" cy="67357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061"/>
    <a:srgbClr val="A6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6" autoAdjust="0"/>
    <p:restoredTop sz="87302" autoAdjust="0"/>
  </p:normalViewPr>
  <p:slideViewPr>
    <p:cSldViewPr>
      <p:cViewPr>
        <p:scale>
          <a:sx n="80" d="100"/>
          <a:sy n="80" d="100"/>
        </p:scale>
        <p:origin x="-249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98D996-A9A4-449A-A8BC-60F2B49DF7B0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D6E210-2E02-4810-AAE1-22F767E6FF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13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0BA2C-B841-48D3-8687-1A8BE0C9ABDF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98813"/>
            <a:ext cx="7894637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466523-3C85-4177-BCD2-352B8A3EB6E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43920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42BC17-29F0-4D3C-9B91-F968BA9069F4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04825"/>
            <a:ext cx="3370263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5587539" y="6397523"/>
            <a:ext cx="4276477" cy="33716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03B35E-F872-45E3-852E-1B10E0105790}" type="slidenum">
              <a:rPr lang="hu-H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hu-HU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04825"/>
            <a:ext cx="3370263" cy="2527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hu-HU" dirty="0" smtClean="0"/>
          </a:p>
        </p:txBody>
      </p:sp>
      <p:sp>
        <p:nvSpPr>
          <p:cNvPr id="4" name="Dia számának helye 3"/>
          <p:cNvSpPr txBox="1">
            <a:spLocks noGrp="1"/>
          </p:cNvSpPr>
          <p:nvPr/>
        </p:nvSpPr>
        <p:spPr>
          <a:xfrm>
            <a:off x="5587539" y="6397523"/>
            <a:ext cx="4276477" cy="33716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603B35E-F872-45E3-852E-1B10E0105790}" type="slidenum">
              <a:rPr lang="hu-HU" sz="1200">
                <a:solidFill>
                  <a:prstClr val="black"/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hu-HU" sz="120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FDA4-F98E-48A3-BFB3-8E2876E0A017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537B5C1-1E91-47DD-ADDA-953BCE343952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273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619E-EAFE-4462-9AEF-3D47A190EFD2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29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B86C-80E7-4789-AB12-21E43F91FCC4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425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48A1A-C369-4DA1-9914-5F5C77D805EE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14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DC6E-CBA8-4541-9480-A99A5D7B9C64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663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878B-ECAF-46FE-AB43-EF23BA46A5CF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FB04F97-B5F7-495D-B8A5-5ED3BFDC4B0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8720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18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78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39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455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C4DF-0F3F-41EA-B57A-F61F7DF955BC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97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06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74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84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650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9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95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294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3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80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2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26DA-0F44-4F99-89E8-AF2E97558A12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298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23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921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225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0465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333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081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41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ADC6-E8A3-4A12-923D-4B5FF8D7E11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47F26-441B-4213-81F6-E285A8FB80B1}" type="slidenum">
              <a:rPr lang="hu-HU" smtClean="0">
                <a:solidFill>
                  <a:prstClr val="black"/>
                </a:solidFill>
              </a:rPr>
              <a:pPr/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21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788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9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98DD-91D0-4424-A173-01F9E8F9EB2B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5632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122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216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817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ADC6-E8A3-4A12-923D-4B5FF8D7E11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47F26-441B-4213-81F6-E285A8FB80B1}" type="slidenum">
              <a:rPr lang="hu-HU" smtClean="0">
                <a:solidFill>
                  <a:prstClr val="black"/>
                </a:solidFill>
              </a:rPr>
              <a:pPr/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974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396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201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92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45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DFC5-42D9-4F20-89C0-4B20E16DD4D1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40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ADC6-E8A3-4A12-923D-4B5FF8D7E11A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447F26-441B-4213-81F6-E285A8FB80B1}" type="slidenum">
              <a:rPr lang="hu-HU" smtClean="0">
                <a:solidFill>
                  <a:prstClr val="black"/>
                </a:solidFill>
              </a:rPr>
              <a:pPr/>
              <a:t>‹#›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955F-FB74-440A-B486-F89080043594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7104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791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4C4F-4E49-4108-9EFC-64ACF156C8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88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4661-FD3A-4670-8015-206B60B94990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947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25E-252E-44C9-A506-581D8C24FFE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2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F281-3C25-487F-9EAD-F3801677A754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6FFCA-073D-46C0-B266-C631D748035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095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7470-66C4-4261-A205-11BF461D2318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25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4089-7215-456D-A37A-FC89338A9E93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1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274F-B687-4964-A5D7-28BEE812A6A5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83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1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2.jpeg"/><Relationship Id="rId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5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E5E8-53B9-4FFE-A3DA-14C2F2CAA5F3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C876B5-2B43-4DC0-A5A4-F1B0651C4AF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7675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0025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4635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FA520-72CC-44A8-8D22-89201788BA40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668B085-251B-4075-9A5F-22B724FB8A7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80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176DA6-98CB-4FBE-B9E3-F4AB2D318E98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A5FB6F-29AA-438D-9A85-C7C5B3B793A7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bg_2_belolda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9B7A43-DAB3-4143-8263-6049D3035501}" type="datetimeFigureOut">
              <a:rPr lang="hu-HU"/>
              <a:pPr>
                <a:defRPr/>
              </a:pPr>
              <a:t>2016.01.12.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4455F5-6FD3-470C-A4A5-2B63C372E6AE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818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6552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6581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92890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4288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4AF10-6A50-4C99-B633-489F80DD8A5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2016.01.12.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9FF22A2-1CDD-4EDC-91C7-F6D5A05E5D59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2750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ozfoglalkoztatas.kormany.hu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95288" y="3212976"/>
            <a:ext cx="8424862" cy="1728192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400" b="1" dirty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400" b="1" dirty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>Magán erdőgazdálkodók szerepe a </a:t>
            </a:r>
            <a:b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>2016. évi közfoglalkoztatásban</a:t>
            </a:r>
            <a:b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  <a:t/>
            </a:r>
            <a:br>
              <a:rPr lang="hu-HU" sz="2400" b="1" dirty="0" smtClean="0">
                <a:solidFill>
                  <a:srgbClr val="A29061"/>
                </a:solidFill>
                <a:latin typeface="Arial" charset="0"/>
                <a:cs typeface="Arial" charset="0"/>
              </a:rPr>
            </a:br>
            <a:endParaRPr lang="hu-HU" sz="2700" b="1" dirty="0" smtClean="0">
              <a:solidFill>
                <a:srgbClr val="A29061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5157193"/>
            <a:ext cx="6400800" cy="98643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Szulimán Zsolt</a:t>
            </a:r>
          </a:p>
          <a:p>
            <a:pPr eaLnBrk="1" hangingPunct="1">
              <a:defRPr/>
            </a:pPr>
            <a:r>
              <a:rPr lang="hu-HU" b="1" dirty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o</a:t>
            </a:r>
            <a:r>
              <a:rPr lang="hu-HU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sztályvezető</a:t>
            </a:r>
          </a:p>
          <a:p>
            <a:pPr eaLnBrk="1" hangingPunct="1">
              <a:defRPr/>
            </a:pPr>
            <a:r>
              <a:rPr lang="hu-HU" sz="1800" b="1" dirty="0" smtClean="0">
                <a:solidFill>
                  <a:srgbClr val="A29061"/>
                </a:solidFill>
                <a:latin typeface="Arial" pitchFamily="34" charset="0"/>
                <a:ea typeface="+mj-ea"/>
                <a:cs typeface="Arial" pitchFamily="34" charset="0"/>
              </a:rPr>
              <a:t>Stratégiai és Forráskoordinációs Osztály </a:t>
            </a:r>
            <a:endParaRPr lang="hu-HU" sz="1800" b="1" dirty="0">
              <a:solidFill>
                <a:srgbClr val="A2906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Magán erdőgazdálkodók </a:t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hosszabb időtartamú közfoglalkoztatásban</a:t>
            </a:r>
            <a:endParaRPr lang="hu-HU" sz="20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2016-ban a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hosszabb időtartamú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programok keretében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vehetnek részt a közfoglalkoztatásban;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támogatható költségek köre és a támogatás mértéke az országos közfoglalkoztatási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programokkal közel azonos;</a:t>
            </a:r>
            <a:endParaRPr lang="hu-H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támogatás mértéke a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bérköltség 100%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-áig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terjedhet;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közvetlen költség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, valamint a program megvalósításához szükséges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anyagköltség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elszámolható összesített mértéke nem haladhatja meg a közfoglalkoztatási bérhez és az ahhoz kapcsolódó szociális hozzájárulási adóhoz nyújtott támogatás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20%-át;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anyagköltség keretében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nagy értékű tárgyi eszközök elszámolására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nincs lehetőség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(országos programban sem)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szervezési költség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nem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számolható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Magán erdőgazdálkodók </a:t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hosszabb időtartamú közfoglalkoztatásban</a:t>
            </a:r>
            <a:endParaRPr lang="hu-HU" sz="20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BM </a:t>
            </a:r>
            <a:r>
              <a:rPr lang="hu-HU" sz="18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célzott </a:t>
            </a:r>
            <a:r>
              <a:rPr lang="hu-HU" sz="18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pénzügyi keretet </a:t>
            </a:r>
            <a:r>
              <a:rPr lang="hu-HU" sz="1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határoz meg a kormányhivatalok </a:t>
            </a:r>
            <a:r>
              <a:rPr lang="hu-HU" sz="18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részére;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jogszabályi lehetőségek közt nyújtható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legmagasabb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támogatási intenzitás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alapján kerül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meghatározásra;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gyszerűbb eljárás alkalmazása </a:t>
            </a:r>
            <a:r>
              <a:rPr lang="hu-HU" sz="1800" dirty="0" smtClean="0">
                <a:latin typeface="Calibri"/>
                <a:cs typeface="Arial" panose="020B0604020202020204" pitchFamily="34" charset="0"/>
              </a:rPr>
              <a:t>→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kérelemről nem felsőbb, minisztériumi szinten, hanem helyben, a járási hivatalban születik 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döntés;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magán erdőgazdálkodók által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létrehozott, a társadalom számára hasznos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érték </a:t>
            </a: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megóvására a jövő évben is lesz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lehetőség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ovábbra is ellenőrzésekkel, folyamatos monitorozással biztosítjuk a programok szabályszerű működtetését</a:t>
            </a: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504056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Közfoglalkoztatási portál</a:t>
            </a:r>
            <a:endParaRPr lang="hu-HU" sz="24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40"/>
          </a:xfrm>
        </p:spPr>
        <p:txBody>
          <a:bodyPr/>
          <a:lstStyle/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2800" dirty="0"/>
              <a:t>Elérhetősége: </a:t>
            </a:r>
            <a:r>
              <a:rPr lang="hu-HU" sz="2800" dirty="0" smtClean="0"/>
              <a:t>  </a:t>
            </a:r>
            <a:r>
              <a:rPr lang="hu-HU" sz="2800" dirty="0" smtClean="0">
                <a:hlinkClick r:id="rId2"/>
              </a:rPr>
              <a:t>http</a:t>
            </a:r>
            <a:r>
              <a:rPr lang="hu-HU" sz="2800" dirty="0">
                <a:hlinkClick r:id="rId2"/>
              </a:rPr>
              <a:t>://</a:t>
            </a:r>
            <a:r>
              <a:rPr lang="hu-HU" sz="2800" dirty="0" smtClean="0">
                <a:hlinkClick r:id="rId2"/>
              </a:rPr>
              <a:t>kozfoglalkoztatas.kormany.hu</a:t>
            </a:r>
            <a:r>
              <a:rPr lang="hu-HU" sz="2800" dirty="0" smtClean="0"/>
              <a:t>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412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2143139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hu-HU" sz="3200" b="1" dirty="0" smtClean="0">
                <a:latin typeface="Arial" pitchFamily="34" charset="0"/>
                <a:cs typeface="Arial" pitchFamily="34" charset="0"/>
              </a:rPr>
              <a:t>KÖSZÖNÖM MEGTISZTELŐ FIGYELMÜKET!</a:t>
            </a:r>
            <a:endParaRPr lang="hu-HU" sz="3200" b="1" dirty="0" smtClean="0"/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838200" y="4221088"/>
            <a:ext cx="7772400" cy="2143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000" kern="1200">
                <a:solidFill>
                  <a:srgbClr val="A69765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hu-HU" sz="3200" dirty="0" smtClean="0"/>
          </a:p>
        </p:txBody>
      </p:sp>
    </p:spTree>
    <p:extLst>
      <p:ext uri="{BB962C8B-B14F-4D97-AF65-F5344CB8AC3E}">
        <p14:creationId xmlns:p14="http://schemas.microsoft.com/office/powerpoint/2010/main" val="2747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991011"/>
          </a:xfrm>
        </p:spPr>
        <p:txBody>
          <a:bodyPr>
            <a:noAutofit/>
          </a:bodyPr>
          <a:lstStyle/>
          <a:p>
            <a:pPr eaLnBrk="1" hangingPunct="1"/>
            <a:r>
              <a:rPr lang="hu-HU" sz="24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Kormányzati </a:t>
            </a:r>
            <a:r>
              <a:rPr lang="hu-HU" sz="24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célok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467544" y="1844824"/>
            <a:ext cx="8215370" cy="4500594"/>
          </a:xfrm>
        </p:spPr>
        <p:txBody>
          <a:bodyPr>
            <a:normAutofit/>
          </a:bodyPr>
          <a:lstStyle/>
          <a:p>
            <a:endParaRPr lang="hu-HU" sz="1800" b="1" dirty="0" smtClean="0"/>
          </a:p>
          <a:p>
            <a:pPr>
              <a:buAutoNum type="arabicPeriod"/>
            </a:pPr>
            <a:r>
              <a:rPr lang="hu-HU" sz="1800" b="1" dirty="0" smtClean="0"/>
              <a:t>Segély helyett munkát – </a:t>
            </a:r>
            <a:r>
              <a:rPr lang="hu-HU" sz="1800" dirty="0" err="1" smtClean="0"/>
              <a:t>FHT-ben</a:t>
            </a:r>
            <a:r>
              <a:rPr lang="hu-HU" sz="1800" dirty="0" smtClean="0"/>
              <a:t> részesülők számának csökkentése</a:t>
            </a:r>
          </a:p>
          <a:p>
            <a:pPr>
              <a:buAutoNum type="arabicPeriod"/>
            </a:pPr>
            <a:endParaRPr lang="hu-HU" sz="1800" b="1" dirty="0"/>
          </a:p>
          <a:p>
            <a:pPr>
              <a:buAutoNum type="arabicPeriod"/>
            </a:pPr>
            <a:r>
              <a:rPr lang="hu-HU" sz="1800" b="1" dirty="0" smtClean="0"/>
              <a:t>Teljes foglalkoztatottság felé haladás</a:t>
            </a:r>
          </a:p>
          <a:p>
            <a:pPr>
              <a:buAutoNum type="arabicPeriod"/>
            </a:pPr>
            <a:endParaRPr lang="hu-HU" sz="1800" b="1" dirty="0" smtClean="0"/>
          </a:p>
          <a:p>
            <a:pPr>
              <a:buAutoNum type="arabicPeriod"/>
            </a:pPr>
            <a:r>
              <a:rPr lang="hu-HU" sz="1800" b="1" dirty="0" smtClean="0"/>
              <a:t>Elsődleges munkaerőpiacra történő kivezetés</a:t>
            </a:r>
          </a:p>
          <a:p>
            <a:pPr marL="715963" indent="-273050">
              <a:buFont typeface="Arial" panose="020B0604020202020204" pitchFamily="34" charset="0"/>
              <a:buChar char="•"/>
            </a:pPr>
            <a:r>
              <a:rPr lang="hu-HU" sz="1800" dirty="0" smtClean="0"/>
              <a:t>Szociális szövetkezetek számának bővítése</a:t>
            </a:r>
          </a:p>
          <a:p>
            <a:pPr marL="715963" indent="-273050">
              <a:buFont typeface="Arial" panose="020B0604020202020204" pitchFamily="34" charset="0"/>
              <a:buChar char="•"/>
            </a:pPr>
            <a:r>
              <a:rPr lang="hu-HU" sz="1800" dirty="0" smtClean="0"/>
              <a:t>Továbbfoglalkoztatási kötelezettség előírása</a:t>
            </a:r>
          </a:p>
          <a:p>
            <a:pPr marL="715963" indent="-273050">
              <a:buFont typeface="Arial" panose="020B0604020202020204" pitchFamily="34" charset="0"/>
              <a:buChar char="•"/>
            </a:pPr>
            <a:r>
              <a:rPr lang="hu-HU" sz="1800" dirty="0" smtClean="0"/>
              <a:t>Munkaerő-piaci képzések és szolgáltatások nyújtása</a:t>
            </a:r>
          </a:p>
          <a:p>
            <a:pPr marL="715963" indent="-273050">
              <a:buFont typeface="Arial" panose="020B0604020202020204" pitchFamily="34" charset="0"/>
              <a:buChar char="•"/>
            </a:pPr>
            <a:r>
              <a:rPr lang="hu-HU" sz="1800" dirty="0" smtClean="0"/>
              <a:t>Nyílt munkaerőpiac álláshelyeire történő közvetítés</a:t>
            </a:r>
          </a:p>
          <a:p>
            <a:pPr>
              <a:buAutoNum type="arabicPeriod"/>
            </a:pPr>
            <a:endParaRPr lang="hu-HU" sz="1800" b="1" dirty="0"/>
          </a:p>
          <a:p>
            <a:pPr marL="0" indent="0"/>
            <a:r>
              <a:rPr lang="hu-HU" sz="1800" b="1" dirty="0" smtClean="0"/>
              <a:t>A célok eléréséhez biztosított forrás: </a:t>
            </a:r>
          </a:p>
          <a:p>
            <a:pPr marL="0" indent="0"/>
            <a:r>
              <a:rPr lang="hu-HU" sz="1800" dirty="0" smtClean="0"/>
              <a:t>340 Mrd forint a „Start-munkaprogram” kiadási előirányzat 2016-ban </a:t>
            </a:r>
            <a:endParaRPr lang="hu-HU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1198141"/>
            <a:ext cx="9127067" cy="574675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közfoglalkoztatási rendszer pénzügyi keretei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2060848"/>
            <a:ext cx="8605838" cy="4104456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buNone/>
              <a:defRPr/>
            </a:pP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 Nemzeti Foglalkoztatási Alap (NFA) 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„Start-munkaprogram” kiadási </a:t>
            </a:r>
            <a:r>
              <a:rPr lang="hu-HU" sz="1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előirányzata mértéke</a:t>
            </a: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2011. év: 	64,0 Mrd Ft</a:t>
            </a: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2012. év:	137,5 Mrd Ft</a:t>
            </a: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2013. év:	180,0 Mrd Ft</a:t>
            </a: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2014. év: 	231,0 Mrd Ft</a:t>
            </a: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2015. év: 	270,0 Mrd Ft</a:t>
            </a:r>
          </a:p>
          <a:p>
            <a:pPr marL="1793875" indent="0" algn="just">
              <a:lnSpc>
                <a:spcPct val="150000"/>
              </a:lnSpc>
              <a:buNone/>
              <a:tabLst>
                <a:tab pos="5200650" algn="r"/>
              </a:tabLst>
              <a:defRPr/>
            </a:pPr>
            <a:r>
              <a:rPr lang="hu-HU" sz="18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2016. év: 	340,0 Mrd Ft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hu-HU" sz="1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hu-HU" sz="18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endParaRPr lang="hu-HU" sz="1800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hu-H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közfoglalkoztatási bér és a minimálbér változásai </a:t>
            </a:r>
            <a:endParaRPr lang="hu-HU" sz="24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680520"/>
          </a:xfrm>
        </p:spPr>
        <p:txBody>
          <a:bodyPr/>
          <a:lstStyle/>
          <a:p>
            <a:pPr marL="0" indent="0">
              <a:buNone/>
            </a:pPr>
            <a:endParaRPr lang="hu-HU" sz="1400" b="1" dirty="0" smtClean="0"/>
          </a:p>
          <a:p>
            <a:pPr marL="0" indent="0">
              <a:buNone/>
            </a:pPr>
            <a:endParaRPr lang="hu-HU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33998"/>
              </p:ext>
            </p:extLst>
          </p:nvPr>
        </p:nvGraphicFramePr>
        <p:xfrm>
          <a:off x="611559" y="2276872"/>
          <a:ext cx="7931226" cy="2710973"/>
        </p:xfrm>
        <a:graphic>
          <a:graphicData uri="http://schemas.openxmlformats.org/drawingml/2006/table">
            <a:tbl>
              <a:tblPr/>
              <a:tblGrid>
                <a:gridCol w="1529548"/>
                <a:gridCol w="830931"/>
                <a:gridCol w="877744"/>
                <a:gridCol w="877744"/>
                <a:gridCol w="795821"/>
                <a:gridCol w="795821"/>
                <a:gridCol w="1421183"/>
                <a:gridCol w="802434"/>
              </a:tblGrid>
              <a:tr h="2124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Közfoglalkoztatási bér változása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0" marR="9310" marT="93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0" marR="9310" marT="93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0" marR="9310" marT="93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0" marR="9310" marT="93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Minimálbér változása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0" marR="9310" marT="93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óra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óra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óra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óra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óra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2011. szeptember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28 500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42 750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57 000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57 000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78 000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28 500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35 269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47 025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47 025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60 600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35 900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53 850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71 800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71 800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93 000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28 500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35 272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47 029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47 029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60 915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37 750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56 625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75 500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75 500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98 000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28 500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37 089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49 453 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49 453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64 190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38 650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57 975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77 300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77 300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101 500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25 316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37 974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50 632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50 632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66 483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39 578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59 366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79 155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79 155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2015. január 1-jétől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105 000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2427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nettó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25 923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38 885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51 847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51 847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68 775</a:t>
                      </a: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9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0" y="1198141"/>
            <a:ext cx="9127067" cy="574675"/>
          </a:xfrm>
        </p:spPr>
        <p:txBody>
          <a:bodyPr/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A 2015. évi közfoglalkoztatás általános céljai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23528" y="2060848"/>
            <a:ext cx="8605838" cy="4320480"/>
          </a:xfrm>
        </p:spPr>
        <p:txBody>
          <a:bodyPr/>
          <a:lstStyle/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 smtClean="0">
                <a:latin typeface="Arial" charset="0"/>
                <a:cs typeface="Arial" charset="0"/>
              </a:rPr>
              <a:t>az elsődleges munkaerőpiacról kiszorultak foglalkoztathatóságának növelése,</a:t>
            </a:r>
          </a:p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Arial" charset="0"/>
                <a:cs typeface="Arial" charset="0"/>
              </a:rPr>
              <a:t>a</a:t>
            </a:r>
            <a:r>
              <a:rPr lang="hu-HU" sz="1800" dirty="0" smtClean="0">
                <a:latin typeface="Arial" charset="0"/>
                <a:cs typeface="Arial" charset="0"/>
              </a:rPr>
              <a:t> </a:t>
            </a:r>
            <a:r>
              <a:rPr lang="hu-HU" sz="1800" b="1" dirty="0" smtClean="0">
                <a:latin typeface="Arial" charset="0"/>
                <a:cs typeface="Arial" charset="0"/>
              </a:rPr>
              <a:t>foglalkoztatást helyettesítő támogatásban részesülők 2014. évi átlagos létszámának 25%-kal</a:t>
            </a:r>
            <a:r>
              <a:rPr lang="hu-HU" sz="1800" dirty="0" smtClean="0">
                <a:latin typeface="Arial" charset="0"/>
                <a:cs typeface="Arial" charset="0"/>
              </a:rPr>
              <a:t> történő csökkentése (35 000 fő),</a:t>
            </a:r>
          </a:p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Arial" charset="0"/>
                <a:cs typeface="Arial" charset="0"/>
              </a:rPr>
              <a:t>Start-munkaprogramok folytatása, hosszabb időtartamú programok indítása mellett</a:t>
            </a:r>
            <a:r>
              <a:rPr lang="hu-HU" sz="1800" dirty="0" smtClean="0">
                <a:latin typeface="Arial" charset="0"/>
                <a:cs typeface="Arial" charset="0"/>
              </a:rPr>
              <a:t>,</a:t>
            </a:r>
          </a:p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u-HU" sz="1800" dirty="0">
                <a:latin typeface="Arial" charset="0"/>
                <a:cs typeface="Arial" charset="0"/>
              </a:rPr>
              <a:t>é</a:t>
            </a:r>
            <a:r>
              <a:rPr lang="hu-HU" sz="1800" dirty="0" smtClean="0">
                <a:latin typeface="Arial" charset="0"/>
                <a:cs typeface="Arial" charset="0"/>
              </a:rPr>
              <a:t>rtékteremtő, a település önfenntartását elősegítő programok támogatása.</a:t>
            </a:r>
          </a:p>
          <a:p>
            <a:pPr marL="0" lvl="0" indent="0" algn="just">
              <a:lnSpc>
                <a:spcPct val="90000"/>
              </a:lnSpc>
              <a:buNone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  <a:p>
            <a:pPr marL="0" lvl="0" indent="0" algn="just">
              <a:lnSpc>
                <a:spcPct val="90000"/>
              </a:lnSpc>
              <a:buNone/>
              <a:defRPr/>
            </a:pPr>
            <a:r>
              <a:rPr lang="hu-HU" sz="1800" dirty="0" smtClean="0">
                <a:latin typeface="Arial" charset="0"/>
                <a:cs typeface="Arial" charset="0"/>
              </a:rPr>
              <a:t>Kiemelt célok: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b="1" dirty="0">
                <a:latin typeface="Arial" charset="0"/>
                <a:cs typeface="Arial" charset="0"/>
              </a:rPr>
              <a:t>t</a:t>
            </a:r>
            <a:r>
              <a:rPr lang="hu-HU" sz="1800" b="1" dirty="0" smtClean="0">
                <a:latin typeface="Arial" charset="0"/>
                <a:cs typeface="Arial" charset="0"/>
              </a:rPr>
              <a:t>ermészeti és épített környezet védelme</a:t>
            </a:r>
            <a:r>
              <a:rPr lang="hu-HU" sz="1800" dirty="0" smtClean="0">
                <a:latin typeface="Arial" charset="0"/>
                <a:cs typeface="Arial" charset="0"/>
              </a:rPr>
              <a:t>,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dirty="0">
                <a:latin typeface="Arial" charset="0"/>
                <a:cs typeface="Arial" charset="0"/>
              </a:rPr>
              <a:t>k</a:t>
            </a:r>
            <a:r>
              <a:rPr lang="hu-HU" sz="1800" dirty="0" smtClean="0">
                <a:latin typeface="Arial" charset="0"/>
                <a:cs typeface="Arial" charset="0"/>
              </a:rPr>
              <a:t>özétkeztetés minőségének javítása,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dirty="0">
                <a:latin typeface="Arial" charset="0"/>
                <a:cs typeface="Arial" charset="0"/>
              </a:rPr>
              <a:t>é</a:t>
            </a:r>
            <a:r>
              <a:rPr lang="hu-HU" sz="1800" dirty="0" smtClean="0">
                <a:latin typeface="Arial" charset="0"/>
                <a:cs typeface="Arial" charset="0"/>
              </a:rPr>
              <a:t>lhető települések megvalósítása,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dirty="0">
                <a:latin typeface="Arial" charset="0"/>
                <a:cs typeface="Arial" charset="0"/>
              </a:rPr>
              <a:t>h</a:t>
            </a:r>
            <a:r>
              <a:rPr lang="hu-HU" sz="1800" dirty="0" smtClean="0">
                <a:latin typeface="Arial" charset="0"/>
                <a:cs typeface="Arial" charset="0"/>
              </a:rPr>
              <a:t>elyi sajátosságokra épülő fejlesztések megvalósítása,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dirty="0" smtClean="0">
                <a:latin typeface="Arial" charset="0"/>
                <a:cs typeface="Arial" charset="0"/>
              </a:rPr>
              <a:t>a roma lakosság társadalmi integrációjának támogatása,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hu-HU" sz="1800" dirty="0">
                <a:latin typeface="Arial" charset="0"/>
                <a:cs typeface="Arial" charset="0"/>
              </a:rPr>
              <a:t>v</a:t>
            </a:r>
            <a:r>
              <a:rPr lang="hu-HU" sz="1800" dirty="0" smtClean="0">
                <a:latin typeface="Arial" charset="0"/>
                <a:cs typeface="Arial" charset="0"/>
              </a:rPr>
              <a:t>ízrendezési, vízkár-elhárítási feladatok támogatása.</a:t>
            </a:r>
          </a:p>
          <a:p>
            <a:pPr lvl="1" algn="just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hu-HU" sz="1400" dirty="0" smtClean="0">
              <a:latin typeface="Arial" charset="0"/>
              <a:cs typeface="Arial" charset="0"/>
            </a:endParaRPr>
          </a:p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  <a:p>
            <a:pPr lvl="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u-HU" sz="1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500065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közfoglalkoztató</a:t>
            </a:r>
            <a:endParaRPr lang="hu-HU" sz="24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500035" y="1857364"/>
            <a:ext cx="8215370" cy="4500594"/>
          </a:xfrm>
        </p:spPr>
        <p:txBody>
          <a:bodyPr>
            <a:normAutofit lnSpcReduction="10000"/>
          </a:bodyPr>
          <a:lstStyle/>
          <a:p>
            <a:r>
              <a:rPr lang="hu-HU" sz="2000" b="1" dirty="0" smtClean="0"/>
              <a:t>Közfoglalkoztató lehet a 2011. évi CVI. törvény alapján: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helyi és nemzetiségi önkormányzat,valamint ezek jogi személyiséggel rendelkező társulása,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költségvetési szerv,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egyház,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közhasznú jogállású szervezet,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/>
              <a:t>c</a:t>
            </a:r>
            <a:r>
              <a:rPr lang="hu-HU" sz="1800" dirty="0" smtClean="0"/>
              <a:t>ivil szervezet,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állami és önkormányzati tulajdon kezelésével és fenntartásával megbízott, vagy erre a célra az állam, önkormányzat által létrehozott gazdálkodó szervezet,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/>
              <a:t>v</a:t>
            </a:r>
            <a:r>
              <a:rPr lang="hu-HU" sz="1800" dirty="0" smtClean="0"/>
              <a:t>ízgazdálkodási társulat,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>
                <a:solidFill>
                  <a:srgbClr val="FF0000"/>
                </a:solidFill>
              </a:rPr>
              <a:t>ERDŐGAZDÁLKODÓ</a:t>
            </a:r>
            <a:r>
              <a:rPr lang="hu-HU" sz="1800" dirty="0" smtClean="0"/>
              <a:t> (magán erdőgazdálkodó is), 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szociális szövetkezet,</a:t>
            </a:r>
          </a:p>
          <a:p>
            <a:pPr>
              <a:buFont typeface="Wingdings" pitchFamily="2" charset="2"/>
              <a:buChar char="§"/>
            </a:pPr>
            <a:r>
              <a:rPr lang="hu-HU" sz="1800" dirty="0" smtClean="0"/>
              <a:t>vasúti pályahálózat-működtető szervezet, vasúti üzemi létesítmények fenntartója.</a:t>
            </a:r>
          </a:p>
          <a:p>
            <a:endParaRPr lang="hu-HU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424936" cy="720080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400" b="1" dirty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közfoglalkoztatási </a:t>
            </a:r>
            <a:r>
              <a:rPr lang="hu-HU" sz="2400" b="1" dirty="0" smtClean="0">
                <a:solidFill>
                  <a:srgbClr val="A29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támogatások</a:t>
            </a:r>
            <a:endParaRPr lang="hu-HU" sz="2400" b="1" dirty="0">
              <a:solidFill>
                <a:srgbClr val="A290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3"/>
          </p:nvPr>
        </p:nvSpPr>
        <p:spPr>
          <a:xfrm>
            <a:off x="251520" y="1700808"/>
            <a:ext cx="8640960" cy="4657150"/>
          </a:xfrm>
        </p:spPr>
        <p:txBody>
          <a:bodyPr>
            <a:noAutofit/>
          </a:bodyPr>
          <a:lstStyle/>
          <a:p>
            <a:pPr marL="0" indent="0" algn="just"/>
            <a:r>
              <a:rPr lang="hu-HU" sz="1600" b="1" dirty="0" smtClean="0"/>
              <a:t>Támogatás nyújtható</a:t>
            </a:r>
          </a:p>
          <a:p>
            <a:pPr algn="just">
              <a:buFont typeface="Wingdings" pitchFamily="2" charset="2"/>
              <a:buChar char="§"/>
            </a:pPr>
            <a:r>
              <a:rPr lang="hu-HU" sz="1600" dirty="0" smtClean="0"/>
              <a:t>a </a:t>
            </a:r>
            <a:r>
              <a:rPr lang="hu-HU" sz="1600" dirty="0"/>
              <a:t>közfoglalkoztatási bér, a közfoglalkoztatási garantált </a:t>
            </a:r>
            <a:r>
              <a:rPr lang="hu-HU" sz="1600" dirty="0" smtClean="0"/>
              <a:t>bér és </a:t>
            </a:r>
            <a:r>
              <a:rPr lang="hu-HU" sz="1600" dirty="0"/>
              <a:t>az ahhoz kapcsolódó szociális hozzájárulási </a:t>
            </a:r>
            <a:r>
              <a:rPr lang="hu-HU" sz="1600" dirty="0" smtClean="0"/>
              <a:t>adó legfeljebb 100%-ához </a:t>
            </a:r>
            <a:r>
              <a:rPr lang="hu-HU" sz="1600" b="1" dirty="0"/>
              <a:t>(bérköltség</a:t>
            </a:r>
            <a:r>
              <a:rPr lang="hu-HU" sz="1600" dirty="0"/>
              <a:t>), </a:t>
            </a:r>
            <a:endParaRPr lang="hu-HU" sz="1600" dirty="0" smtClean="0"/>
          </a:p>
          <a:p>
            <a:pPr algn="just">
              <a:buFont typeface="Wingdings" pitchFamily="2" charset="2"/>
              <a:buChar char="§"/>
            </a:pPr>
            <a:r>
              <a:rPr lang="hu-HU" sz="1600" dirty="0" smtClean="0"/>
              <a:t>a </a:t>
            </a:r>
            <a:r>
              <a:rPr lang="hu-HU" sz="1600" b="1" dirty="0"/>
              <a:t>közvetlen </a:t>
            </a:r>
            <a:r>
              <a:rPr lang="hu-HU" sz="1600" b="1" dirty="0" smtClean="0"/>
              <a:t>és anyagköltségekhez </a:t>
            </a:r>
            <a:r>
              <a:rPr lang="hu-HU" sz="1600" dirty="0" smtClean="0"/>
              <a:t>(bérköltség 20%-a erejéig), </a:t>
            </a:r>
          </a:p>
          <a:p>
            <a:pPr algn="just">
              <a:buFont typeface="Wingdings" pitchFamily="2" charset="2"/>
              <a:buChar char="§"/>
            </a:pPr>
            <a:r>
              <a:rPr lang="hu-HU" sz="1600" dirty="0" smtClean="0"/>
              <a:t>A </a:t>
            </a:r>
            <a:r>
              <a:rPr lang="hu-HU" sz="1600" b="1" dirty="0" smtClean="0"/>
              <a:t>szervezési költségekhez </a:t>
            </a:r>
            <a:r>
              <a:rPr lang="hu-HU" sz="1600" dirty="0" smtClean="0"/>
              <a:t>(bérköltség 1,5%-a erejéig a hivatallal nem rendelkező önkormányzatok esetében). </a:t>
            </a:r>
          </a:p>
          <a:p>
            <a:pPr marL="0" indent="0" algn="just"/>
            <a:endParaRPr lang="hu-HU" sz="1600" dirty="0" smtClean="0"/>
          </a:p>
          <a:p>
            <a:pPr marL="0" indent="0" algn="just"/>
            <a:r>
              <a:rPr lang="hu-HU" sz="1600" dirty="0" smtClean="0"/>
              <a:t>A </a:t>
            </a:r>
            <a:r>
              <a:rPr lang="hu-HU" sz="1600" dirty="0"/>
              <a:t>foglalkoztatásból eredő </a:t>
            </a:r>
            <a:r>
              <a:rPr lang="hu-HU" sz="1600" b="1" dirty="0"/>
              <a:t>közvetlen költségként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hu-HU" sz="1600" dirty="0"/>
              <a:t>a foglalkozás-egészségügyi vizsgálat térítési díja,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hu-HU" sz="1600" dirty="0"/>
              <a:t>a munka- és védőruházat és egyéni védőeszköz költsége,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hu-HU" sz="1600" dirty="0"/>
              <a:t>a munkába járással kapcsolatos utazási költségtérítésről szóló jogszabály szerint a munkaadót terhelő utazási költség,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hu-HU" sz="1600" dirty="0"/>
              <a:t>a munkásszállítás költsége,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hu-HU" sz="1600" dirty="0"/>
              <a:t>a </a:t>
            </a:r>
            <a:r>
              <a:rPr lang="hu-HU" sz="1600" dirty="0" smtClean="0"/>
              <a:t>munkaügyi kirendeltséggel </a:t>
            </a:r>
            <a:r>
              <a:rPr lang="hu-HU" sz="1600" dirty="0"/>
              <a:t>történő előzetes egyeztetés szerint a munkavégzéshez nélkülözhetetlen munkaeszközök költsége számolható el</a:t>
            </a:r>
            <a:r>
              <a:rPr lang="hu-HU" sz="1600" dirty="0" smtClean="0"/>
              <a:t>.</a:t>
            </a:r>
          </a:p>
          <a:p>
            <a:pPr marL="0" indent="0" algn="just"/>
            <a:endParaRPr lang="hu-HU" sz="1800" dirty="0" smtClean="0"/>
          </a:p>
          <a:p>
            <a:pPr algn="just">
              <a:buFont typeface="Wingdings" pitchFamily="2" charset="2"/>
              <a:buChar char="§"/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9846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Erdőgazdálkodók a közfoglalkoztatásban </a:t>
            </a:r>
            <a:endParaRPr lang="hu-HU" sz="20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/>
          <a:lstStyle/>
          <a:p>
            <a:pPr marL="0" indent="0">
              <a:buNone/>
            </a:pPr>
            <a:endParaRPr lang="hu-H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2011. évi CVI. törvény 1. § (3) bekezdés h) pontja alapján meghatározott tevékenységekre vonatkozóan részesülhetnek közfoglalkoztatási </a:t>
            </a:r>
            <a:r>
              <a:rPr lang="hu-H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támogatásban:</a:t>
            </a:r>
          </a:p>
          <a:p>
            <a:pPr marL="0" indent="0">
              <a:buNone/>
            </a:pPr>
            <a:endParaRPr lang="hu-H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az erdő külön törvényben meghatározott közjóléti céljainak megvalósítása érdekében végzett feladatok ellátása,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 természeti károkat szenvedett erdőterületek rehabilitációja,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erdészeti sétautak, turistautak és tanösvények kijelölése, karbantartása,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határjelek és környezetének karbantartása,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tűzpászták készítése és tűzmegelőzést szolgáló feladatok ellátása,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kommunális hulladék gyűjtése és elszállítása,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hu-H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az erdőterület kommunális szennyeződéstől való tisztítása. </a:t>
            </a:r>
          </a:p>
          <a:p>
            <a:pPr>
              <a:buAutoNum type="arabicPeriod"/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/>
          <a:lstStyle/>
          <a:p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A29061"/>
                </a:solidFill>
                <a:latin typeface="Arial" pitchFamily="34" charset="0"/>
                <a:cs typeface="Arial" pitchFamily="34" charset="0"/>
              </a:rPr>
              <a:t>Erdőgazdálkodók a közfoglalkoztatásban </a:t>
            </a:r>
            <a:endParaRPr lang="hu-HU" sz="2000" b="1" dirty="0">
              <a:solidFill>
                <a:srgbClr val="A2906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Állami erdőgazdaságok: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2012-től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 mai napig több mint 36 milliárd forint támogatási keretösszegben részesültek </a:t>
            </a:r>
            <a:endParaRPr lang="hu-H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2015-ben több mint 9 milliárd forint támogatást kaptak 6849 fő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foglalkoztatására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272-360 fős átlaglétszám közötti foglalkoztatás zajlik ezen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programokban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 teljes ágazatra vonatkozóan a programok létszáma 7000 és 8000 fő között mozgott az egyes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években</a:t>
            </a:r>
          </a:p>
          <a:p>
            <a:pPr marL="0" indent="0" algn="just">
              <a:buNone/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Magán erdőgazdálkodók: </a:t>
            </a:r>
          </a:p>
          <a:p>
            <a:pPr algn="just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2012-től a mai napig több mint 6 milliárd forint támogatási keretösszegben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részesültek</a:t>
            </a:r>
          </a:p>
          <a:p>
            <a:pPr algn="just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2015-ben több mint 2 milliárd forint támogatást kaptak 1617 fő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foglalkoztatására</a:t>
            </a:r>
          </a:p>
          <a:p>
            <a:pPr algn="just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11-13 fős átlaglétszám foglalkoztatása zajlik az egyes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programokban</a:t>
            </a:r>
          </a:p>
          <a:p>
            <a:pPr algn="just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A programok létszáma és ezzel együtt költsége 2012-től folyamatos emelkedést mutat (1009 főről 1617 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főre)</a:t>
            </a:r>
          </a:p>
          <a:p>
            <a:pPr algn="just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2014-ben 122, míg 2015-ben 146 magán erdőgazdálkodót támogattunk</a:t>
            </a:r>
          </a:p>
          <a:p>
            <a:pPr marL="0" indent="0">
              <a:buNone/>
            </a:pPr>
            <a:endParaRPr lang="hu-H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8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7932</TotalTime>
  <Words>868</Words>
  <Application>Microsoft Office PowerPoint</Application>
  <PresentationFormat>Diavetítés a képernyőre (4:3 oldalarány)</PresentationFormat>
  <Paragraphs>213</Paragraphs>
  <Slides>13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12</vt:i4>
      </vt:variant>
      <vt:variant>
        <vt:lpstr>Diacímek</vt:lpstr>
      </vt:variant>
      <vt:variant>
        <vt:i4>13</vt:i4>
      </vt:variant>
    </vt:vector>
  </HeadingPairs>
  <TitlesOfParts>
    <vt:vector size="25" baseType="lpstr">
      <vt:lpstr>Office Theme</vt:lpstr>
      <vt:lpstr>Beloldalak</vt:lpstr>
      <vt:lpstr>1_Beloldalak</vt:lpstr>
      <vt:lpstr>2_Beloldalak</vt:lpstr>
      <vt:lpstr>3_Beloldalak</vt:lpstr>
      <vt:lpstr>4_Beloldalak</vt:lpstr>
      <vt:lpstr>5_Beloldalak</vt:lpstr>
      <vt:lpstr>6_Beloldalak</vt:lpstr>
      <vt:lpstr>7_Beloldalak</vt:lpstr>
      <vt:lpstr>8_Beloldalak</vt:lpstr>
      <vt:lpstr>9_Beloldalak</vt:lpstr>
      <vt:lpstr>10_Beloldalak</vt:lpstr>
      <vt:lpstr>  Magán erdőgazdálkodók szerepe a  2016. évi közfoglalkoztatásban   </vt:lpstr>
      <vt:lpstr>Kormányzati célok</vt:lpstr>
      <vt:lpstr>A közfoglalkoztatási rendszer pénzügyi keretei</vt:lpstr>
      <vt:lpstr> A közfoglalkoztatási bér és a minimálbér változásai </vt:lpstr>
      <vt:lpstr>A 2015. évi közfoglalkoztatás általános céljai</vt:lpstr>
      <vt:lpstr>A közfoglalkoztató</vt:lpstr>
      <vt:lpstr>A közfoglalkoztatási támogatások</vt:lpstr>
      <vt:lpstr>Erdőgazdálkodók a közfoglalkoztatásban </vt:lpstr>
      <vt:lpstr> Erdőgazdálkodók a közfoglalkoztatásban </vt:lpstr>
      <vt:lpstr> Magán erdőgazdálkodók  a hosszabb időtartamú közfoglalkoztatásban</vt:lpstr>
      <vt:lpstr> Magán erdőgazdálkodók  a hosszabb időtartamú közfoglalkoztatásban</vt:lpstr>
      <vt:lpstr>Közfoglalkoztatási portál</vt:lpstr>
      <vt:lpstr> KÖSZÖNÖM MEGTISZTELŐ FIGYELMÜKET!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Szulimán Zsolt</cp:lastModifiedBy>
  <cp:revision>744</cp:revision>
  <cp:lastPrinted>2015-03-23T13:10:34Z</cp:lastPrinted>
  <dcterms:created xsi:type="dcterms:W3CDTF">2010-06-15T13:49:13Z</dcterms:created>
  <dcterms:modified xsi:type="dcterms:W3CDTF">2016-01-12T15:56:45Z</dcterms:modified>
</cp:coreProperties>
</file>