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8" r:id="rId3"/>
    <p:sldId id="337" r:id="rId4"/>
    <p:sldId id="338" r:id="rId5"/>
    <p:sldId id="339" r:id="rId6"/>
    <p:sldId id="340" r:id="rId7"/>
    <p:sldId id="341" r:id="rId8"/>
    <p:sldId id="303" r:id="rId9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24" autoAdjust="0"/>
    <p:restoredTop sz="96000" autoAdjust="0"/>
  </p:normalViewPr>
  <p:slideViewPr>
    <p:cSldViewPr>
      <p:cViewPr>
        <p:scale>
          <a:sx n="100" d="100"/>
          <a:sy n="100" d="100"/>
        </p:scale>
        <p:origin x="-494" y="12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Kérelmek száma (db)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Munka1!$A$2:$A$10</c:f>
              <c:strCache>
                <c:ptCount val="9"/>
                <c:pt idx="0">
                  <c:v>Erdősítés- hagyományos</c:v>
                </c:pt>
                <c:pt idx="1">
                  <c:v>Erdősítés- iparifa</c:v>
                </c:pt>
                <c:pt idx="2">
                  <c:v>Agrárerdészet</c:v>
                </c:pt>
                <c:pt idx="3">
                  <c:v>Erdőkár-megelőzés</c:v>
                </c:pt>
                <c:pt idx="4">
                  <c:v>Erdőszerkezet-átalakítás</c:v>
                </c:pt>
                <c:pt idx="5">
                  <c:v>Erdő-környezetvédelem</c:v>
                </c:pt>
                <c:pt idx="6">
                  <c:v>Erdészeti gen. megőrzés</c:v>
                </c:pt>
                <c:pt idx="7">
                  <c:v>Erdészeti gen.  fejlesztés</c:v>
                </c:pt>
                <c:pt idx="8">
                  <c:v>Erdei Term. pot. (fiatal erdő)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763</c:v>
                </c:pt>
                <c:pt idx="1">
                  <c:v>46</c:v>
                </c:pt>
                <c:pt idx="2">
                  <c:v>57</c:v>
                </c:pt>
                <c:pt idx="3">
                  <c:v>22</c:v>
                </c:pt>
                <c:pt idx="4">
                  <c:v>390</c:v>
                </c:pt>
                <c:pt idx="5">
                  <c:v>668</c:v>
                </c:pt>
                <c:pt idx="6">
                  <c:v>30</c:v>
                </c:pt>
                <c:pt idx="7">
                  <c:v>5</c:v>
                </c:pt>
                <c:pt idx="8">
                  <c:v>2101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679680"/>
        <c:axId val="122681600"/>
        <c:axId val="0"/>
      </c:bar3DChart>
      <c:catAx>
        <c:axId val="122679680"/>
        <c:scaling>
          <c:orientation val="minMax"/>
        </c:scaling>
        <c:delete val="0"/>
        <c:axPos val="l"/>
        <c:majorTickMark val="out"/>
        <c:minorTickMark val="none"/>
        <c:tickLblPos val="nextTo"/>
        <c:crossAx val="122681600"/>
        <c:crosses val="autoZero"/>
        <c:auto val="1"/>
        <c:lblAlgn val="ctr"/>
        <c:lblOffset val="100"/>
        <c:noMultiLvlLbl val="0"/>
      </c:catAx>
      <c:valAx>
        <c:axId val="122681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26796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C0596-02C0-4E1A-A413-45594F840552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B59C-CA1C-45F5-92E2-5876179C586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372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44AE2-4D42-4A67-ACBC-82773D8A0392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3C95A-4292-4308-98EA-BBFC20F1D6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3094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95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401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197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3891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107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725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824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0305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213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79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137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CD95-FEBC-46B7-A942-D89E24AEFBC8}" type="datetimeFigureOut">
              <a:rPr lang="hu-HU" smtClean="0"/>
              <a:pPr/>
              <a:t>2018.10.04.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006BF-B830-49BD-8FEF-673796A27BA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658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427984" y="1556792"/>
            <a:ext cx="50405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chemeClr val="bg1"/>
                </a:solidFill>
              </a:rPr>
              <a:t>A Vidékfejlesztési Program erdészeti jogcímeinek helyzete és a várható</a:t>
            </a:r>
            <a:br>
              <a:rPr lang="hu-HU" sz="2800" b="1" dirty="0">
                <a:solidFill>
                  <a:schemeClr val="bg1"/>
                </a:solidFill>
              </a:rPr>
            </a:br>
            <a:r>
              <a:rPr lang="hu-HU" sz="2800" b="1" dirty="0">
                <a:solidFill>
                  <a:schemeClr val="bg1"/>
                </a:solidFill>
              </a:rPr>
              <a:t>kifizetések </a:t>
            </a:r>
            <a:r>
              <a:rPr lang="hu-HU" sz="2800" b="1" dirty="0" smtClean="0">
                <a:solidFill>
                  <a:schemeClr val="bg1"/>
                </a:solidFill>
              </a:rPr>
              <a:t>ütemezése</a:t>
            </a:r>
          </a:p>
          <a:p>
            <a:endParaRPr lang="hu-HU" sz="2800" dirty="0" smtClean="0">
              <a:solidFill>
                <a:schemeClr val="bg1"/>
              </a:solidFill>
            </a:endParaRPr>
          </a:p>
          <a:p>
            <a:r>
              <a:rPr lang="hu-HU" sz="2800" dirty="0" smtClean="0">
                <a:solidFill>
                  <a:schemeClr val="bg1"/>
                </a:solidFill>
              </a:rPr>
              <a:t>Agrárminisztérium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Vidékfejlesztési Államtitkárság</a:t>
            </a: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Nagy Attila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főosztályvezető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EMVA Stratégiai Főosztály</a:t>
            </a:r>
            <a:endParaRPr lang="hu-HU" dirty="0" smtClean="0">
              <a:solidFill>
                <a:schemeClr val="bg1"/>
              </a:solidFill>
            </a:endParaRPr>
          </a:p>
          <a:p>
            <a:endParaRPr lang="hu-HU" dirty="0">
              <a:solidFill>
                <a:schemeClr val="bg1"/>
              </a:solidFill>
            </a:endParaRPr>
          </a:p>
          <a:p>
            <a:r>
              <a:rPr lang="hu-HU" dirty="0">
                <a:solidFill>
                  <a:schemeClr val="bg1"/>
                </a:solidFill>
              </a:rPr>
              <a:t>Magánerdősök 2018. évi Országos </a:t>
            </a:r>
            <a:r>
              <a:rPr lang="hu-HU" dirty="0" smtClean="0">
                <a:solidFill>
                  <a:schemeClr val="bg1"/>
                </a:solidFill>
              </a:rPr>
              <a:t>Találkozója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MEGOSZ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Egervár, 2018.10.05.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4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683568" y="188640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800" b="1" spc="-1" dirty="0">
                <a:solidFill>
                  <a:srgbClr val="FFFFFF"/>
                </a:solidFill>
              </a:rPr>
              <a:t>A Vidékfejlesztési Program végrehajtása </a:t>
            </a:r>
            <a:endParaRPr lang="hu-HU" sz="2800" spc="-1" dirty="0">
              <a:latin typeface="Arial"/>
            </a:endParaRPr>
          </a:p>
        </p:txBody>
      </p:sp>
      <p:graphicFrame>
        <p:nvGraphicFramePr>
          <p:cNvPr id="11" name="Table 1"/>
          <p:cNvGraphicFramePr/>
          <p:nvPr>
            <p:extLst>
              <p:ext uri="{D42A27DB-BD31-4B8C-83A1-F6EECF244321}">
                <p14:modId xmlns:p14="http://schemas.microsoft.com/office/powerpoint/2010/main" val="4128661408"/>
              </p:ext>
            </p:extLst>
          </p:nvPr>
        </p:nvGraphicFramePr>
        <p:xfrm>
          <a:off x="179512" y="1628799"/>
          <a:ext cx="8856860" cy="3816424"/>
        </p:xfrm>
        <a:graphic>
          <a:graphicData uri="http://schemas.openxmlformats.org/drawingml/2006/table">
            <a:tbl>
              <a:tblPr/>
              <a:tblGrid>
                <a:gridCol w="2901663"/>
                <a:gridCol w="538581"/>
                <a:gridCol w="2781572"/>
                <a:gridCol w="2635044"/>
              </a:tblGrid>
              <a:tr h="442260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600" b="1" strike="noStrike" spc="-1" dirty="0">
                          <a:solidFill>
                            <a:schemeClr val="bg1"/>
                          </a:solidFill>
                          <a:latin typeface="Calibri"/>
                        </a:rPr>
                        <a:t>Megjelent pályázatok</a:t>
                      </a:r>
                      <a:endParaRPr lang="hu-HU" sz="16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6887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Állapot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db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Meghirdetett keretösszeg </a:t>
                      </a:r>
                      <a:endParaRPr lang="hu-HU" sz="1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(Mrd Ft) 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Keret aránya a VP-hez képest </a:t>
                      </a:r>
                      <a:endParaRPr lang="hu-HU" sz="14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hu-HU" sz="14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1296 </a:t>
                      </a:r>
                      <a:r>
                        <a:rPr lang="hu-HU" sz="14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Mrd Ft)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Megjelent pályázat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116 </a:t>
                      </a: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778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Kizárólag determinációval (2007-2013-ban lekötött) érintett pályázat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0,7 %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07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hu-HU" sz="1400" b="1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Ebből: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Lezárt pályázat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235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95 </a:t>
                      </a: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CE6F2"/>
                    </a:solidFill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i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Nyitott pályázat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 </a:t>
                      </a:r>
                      <a:r>
                        <a:rPr lang="hu-HU" sz="14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i="0" strike="noStrike" spc="-1" dirty="0" smtClean="0">
                          <a:latin typeface="+mn-lt"/>
                        </a:rPr>
                        <a:t>VP Kötelezettségvállalás</a:t>
                      </a:r>
                      <a:endParaRPr lang="hu-HU" sz="1400" b="0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latin typeface="Arial"/>
                        </a:rPr>
                        <a:t>1145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latin typeface="Arial"/>
                        </a:rPr>
                        <a:t>88%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  <a:tr h="33992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hu-HU" sz="1400" b="1" i="0" strike="noStrike" spc="-1" dirty="0" smtClean="0">
                          <a:latin typeface="+mn-lt"/>
                        </a:rPr>
                        <a:t>Kifizetett támogatások:</a:t>
                      </a:r>
                      <a:endParaRPr lang="hu-HU" sz="1400" b="1" i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latin typeface="Arial"/>
                        </a:rPr>
                        <a:t>297,3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hu-HU" sz="1400" b="0" strike="noStrike" spc="-1" dirty="0" smtClean="0">
                          <a:latin typeface="Arial"/>
                        </a:rPr>
                        <a:t>23%</a:t>
                      </a:r>
                      <a:endParaRPr lang="hu-HU" sz="1400" b="0" strike="noStrike" spc="-1" dirty="0">
                        <a:latin typeface="Arial"/>
                      </a:endParaRPr>
                    </a:p>
                  </a:txBody>
                  <a:tcPr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9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366073"/>
            <a:ext cx="8147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Beadott támogatási kérelmek (2018.10.05)</a:t>
            </a:r>
          </a:p>
        </p:txBody>
      </p:sp>
      <p:graphicFrame>
        <p:nvGraphicFramePr>
          <p:cNvPr id="5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961297"/>
              </p:ext>
            </p:extLst>
          </p:nvPr>
        </p:nvGraphicFramePr>
        <p:xfrm>
          <a:off x="251520" y="1196752"/>
          <a:ext cx="843528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40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043608" y="157863"/>
            <a:ext cx="6933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Az erdészeti források alakulása</a:t>
            </a:r>
          </a:p>
        </p:txBody>
      </p:sp>
      <p:graphicFrame>
        <p:nvGraphicFramePr>
          <p:cNvPr id="5" name="Tartalom hely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620022"/>
              </p:ext>
            </p:extLst>
          </p:nvPr>
        </p:nvGraphicFramePr>
        <p:xfrm>
          <a:off x="0" y="1253767"/>
          <a:ext cx="9143999" cy="5481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80"/>
                <a:gridCol w="1497723"/>
                <a:gridCol w="1655380"/>
                <a:gridCol w="1497723"/>
                <a:gridCol w="1655380"/>
                <a:gridCol w="1182413"/>
              </a:tblGrid>
              <a:tr h="1023105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Megnevezés</a:t>
                      </a:r>
                      <a:endParaRPr lang="hu-H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Hatályos ÉFK szerinti forrás 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(Mrd</a:t>
                      </a:r>
                      <a:r>
                        <a:rPr lang="hu-H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Ft)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Köt. vállalás +</a:t>
                      </a:r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 kifizetett  determináció</a:t>
                      </a:r>
                      <a:endParaRPr lang="hu-H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Várható lekötés</a:t>
                      </a:r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 TK-k alapján</a:t>
                      </a:r>
                    </a:p>
                    <a:p>
                      <a:pPr algn="ctr"/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  <a:endParaRPr lang="hu-H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Felhasználható forrás</a:t>
                      </a:r>
                    </a:p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dirty="0" smtClean="0">
                          <a:solidFill>
                            <a:schemeClr val="tx1"/>
                          </a:solidFill>
                        </a:rPr>
                        <a:t>PF</a:t>
                      </a:r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</a:rPr>
                        <a:t> státusza</a:t>
                      </a:r>
                      <a:endParaRPr lang="hu-HU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32778">
                <a:tc>
                  <a:txBody>
                    <a:bodyPr/>
                    <a:lstStyle/>
                    <a:p>
                      <a:pPr marL="36000" lvl="1" algn="l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8.1.1 Erdősítés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38,84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16,61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19,63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 – 2019.06.30-ig 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2771">
                <a:tc>
                  <a:txBody>
                    <a:bodyPr/>
                    <a:lstStyle/>
                    <a:p>
                      <a:pPr marL="36000" lvl="1" algn="l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8.2.1  Agrár-erdészeti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rendsz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 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1,76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0,11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1,64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–  2019.01.14-ig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5325">
                <a:tc>
                  <a:txBody>
                    <a:bodyPr/>
                    <a:lstStyle/>
                    <a:p>
                      <a:pPr marL="36000" lvl="1" algn="l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8.3.1 Erdészeti potenciál-megelőzés</a:t>
                      </a:r>
                    </a:p>
                    <a:p>
                      <a:pPr marL="36000" lvl="1" algn="l" fontAlgn="ctr"/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5,74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0,30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5,44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- 2019.04.03-ig</a:t>
                      </a:r>
                    </a:p>
                    <a:p>
                      <a:pPr algn="ctr" fontAlgn="ctr"/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6175">
                <a:tc>
                  <a:txBody>
                    <a:bodyPr/>
                    <a:lstStyle/>
                    <a:p>
                      <a:pPr marL="36000" lvl="1" algn="l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8.4.1 Erdészeti potenciál-helyreállítás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6,28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1,10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3,98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– 2020.05.15.-ig</a:t>
                      </a:r>
                    </a:p>
                    <a:p>
                      <a:pPr algn="ctr" fontAlgn="ctr"/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84254">
                <a:tc>
                  <a:txBody>
                    <a:bodyPr/>
                    <a:lstStyle/>
                    <a:p>
                      <a:pPr marL="36000" lvl="1" algn="l" fontAlgn="ctr">
                        <a:spcBef>
                          <a:spcPts val="1200"/>
                        </a:spcBef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8.5.1 Erdőszerkezet átalakítás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4,70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0,71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– 2019.02.28-ig</a:t>
                      </a:r>
                    </a:p>
                    <a:p>
                      <a:pPr algn="ctr" fontAlgn="ctr"/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6811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8.6.2 Fiatal erdők 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2,71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0,90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0,5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1,31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– 2019.03.04-ig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34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95536" y="332275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Az erdészeti források alakulása</a:t>
            </a:r>
          </a:p>
        </p:txBody>
      </p:sp>
      <p:graphicFrame>
        <p:nvGraphicFramePr>
          <p:cNvPr id="7" name="Tartalom hely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823487"/>
              </p:ext>
            </p:extLst>
          </p:nvPr>
        </p:nvGraphicFramePr>
        <p:xfrm>
          <a:off x="107504" y="1556792"/>
          <a:ext cx="8902824" cy="5021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299"/>
                <a:gridCol w="1466291"/>
                <a:gridCol w="1404073"/>
                <a:gridCol w="1458686"/>
                <a:gridCol w="1313301"/>
                <a:gridCol w="1201174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Megnevezés</a:t>
                      </a:r>
                      <a:endParaRPr lang="hu-HU" sz="13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Hatályos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ÉFK szerinti forrás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lang="hu-HU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/>
                      </a:r>
                      <a:br>
                        <a:rPr lang="hu-HU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(Mrd  Ft)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Köt. vállalás +</a:t>
                      </a:r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 kifizetett  determináció</a:t>
                      </a:r>
                      <a:endParaRPr lang="hu-H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Várható lekötés</a:t>
                      </a:r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 TK-k alapján</a:t>
                      </a:r>
                    </a:p>
                    <a:p>
                      <a:pPr algn="ctr"/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  <a:endParaRPr lang="hu-H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Felhasználható forrás </a:t>
                      </a:r>
                    </a:p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</a:p>
                    <a:p>
                      <a:pPr algn="ctr"/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PF státusza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96100">
                <a:tc>
                  <a:txBody>
                    <a:bodyPr/>
                    <a:lstStyle/>
                    <a:p>
                      <a:pPr marL="0" lvl="1" algn="l" font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12.2.1  </a:t>
                      </a:r>
                      <a:r>
                        <a:rPr lang="hu-HU" sz="13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Natura</a:t>
                      </a:r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2000 erdő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17,26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29,21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– 2020.05.15-ig</a:t>
                      </a:r>
                    </a:p>
                    <a:p>
                      <a:pPr algn="ctr" fontAlgn="ctr"/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3335">
                <a:tc>
                  <a:txBody>
                    <a:bodyPr/>
                    <a:lstStyle/>
                    <a:p>
                      <a:pPr marL="0" lvl="1" algn="l" font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15.1.1  Erdő-környezet védelem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7,18</a:t>
                      </a:r>
                    </a:p>
                    <a:p>
                      <a:pPr algn="ctr" fontAlgn="ctr"/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0,96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– 2019.02.15-ig</a:t>
                      </a:r>
                    </a:p>
                    <a:p>
                      <a:pPr algn="ctr" fontAlgn="ctr"/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06767">
                <a:tc>
                  <a:txBody>
                    <a:bodyPr/>
                    <a:lstStyle/>
                    <a:p>
                      <a:pPr marL="0" lvl="1" algn="l" font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15.2.1.1 Erdészeti genetikai erőforrások megőrzése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1,12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0,05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1,12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-  2018.12.31-ig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3821">
                <a:tc>
                  <a:txBody>
                    <a:bodyPr/>
                    <a:lstStyle/>
                    <a:p>
                      <a:pPr marL="0" lvl="1" algn="l" font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15.2.1.2 Erdészeti genetikai erőforrások fejlesztés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2,24  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2,24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Nyitva -  2019.03.19-ig</a:t>
                      </a:r>
                    </a:p>
                    <a:p>
                      <a:pPr algn="ctr" fontAlgn="ctr"/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13033">
                <a:tc>
                  <a:txBody>
                    <a:bodyPr/>
                    <a:lstStyle/>
                    <a:p>
                      <a:pPr marL="0" lvl="1" algn="l" font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8.6.1 Erdőgép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5,15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5,14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Lezárult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573">
                <a:tc>
                  <a:txBody>
                    <a:bodyPr/>
                    <a:lstStyle/>
                    <a:p>
                      <a:pPr marL="0" lvl="1" algn="l" fontAlgn="ctr"/>
                      <a:r>
                        <a:rPr lang="hu-HU" sz="13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8.5.2 Erdő-közjólét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1,61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3,1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Lezárult</a:t>
                      </a:r>
                      <a:endParaRPr lang="hu-HU" sz="12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29899">
                <a:tc>
                  <a:txBody>
                    <a:bodyPr/>
                    <a:lstStyle/>
                    <a:p>
                      <a:pPr marL="180000" algn="l" fontAlgn="ctr">
                        <a:spcBef>
                          <a:spcPts val="0"/>
                        </a:spcBef>
                      </a:pP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Erdős intézkedések összesen: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94,51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64,77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14,38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35,36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586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426522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Az erdészeti kifizetések alakulása</a:t>
            </a:r>
          </a:p>
        </p:txBody>
      </p:sp>
      <p:graphicFrame>
        <p:nvGraphicFramePr>
          <p:cNvPr id="5" name="Tartalom hely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979944"/>
              </p:ext>
            </p:extLst>
          </p:nvPr>
        </p:nvGraphicFramePr>
        <p:xfrm>
          <a:off x="179513" y="1268761"/>
          <a:ext cx="8712967" cy="532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357"/>
                <a:gridCol w="1616114"/>
                <a:gridCol w="1545849"/>
                <a:gridCol w="1756647"/>
              </a:tblGrid>
              <a:tr h="788450"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Megnevezés</a:t>
                      </a:r>
                      <a:endParaRPr lang="hu-H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ÚMVP determináció </a:t>
                      </a:r>
                      <a: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/>
                      </a:r>
                      <a:br>
                        <a:rPr lang="hu-HU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</a:br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(Mrd</a:t>
                      </a:r>
                      <a:r>
                        <a:rPr lang="hu-H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hu-H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Ft)</a:t>
                      </a:r>
                      <a:endParaRPr lang="hu-HU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VP kifizetés</a:t>
                      </a:r>
                    </a:p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  <a:endParaRPr lang="hu-H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1" dirty="0" smtClean="0">
                          <a:solidFill>
                            <a:schemeClr val="tx1"/>
                          </a:solidFill>
                        </a:rPr>
                        <a:t>Összes kifizetés</a:t>
                      </a:r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2018.09.23-ig</a:t>
                      </a:r>
                    </a:p>
                    <a:p>
                      <a:pPr algn="ctr"/>
                      <a:r>
                        <a:rPr lang="hu-HU" sz="1400" b="1" baseline="0" dirty="0" smtClean="0">
                          <a:solidFill>
                            <a:schemeClr val="tx1"/>
                          </a:solidFill>
                        </a:rPr>
                        <a:t>(Mrd Ft)</a:t>
                      </a:r>
                      <a:endParaRPr lang="hu-H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0270">
                <a:tc>
                  <a:txBody>
                    <a:bodyPr/>
                    <a:lstStyle/>
                    <a:p>
                      <a:pPr marL="36000" lvl="1" algn="l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8.1.1 Erdősítés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9,70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0,38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10,09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4066">
                <a:tc>
                  <a:txBody>
                    <a:bodyPr/>
                    <a:lstStyle/>
                    <a:p>
                      <a:pPr marL="36000" lvl="1" algn="l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8.2.1  Agrár-erdészeti rendszerek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0,01 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0,01 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26544">
                <a:tc>
                  <a:txBody>
                    <a:bodyPr/>
                    <a:lstStyle/>
                    <a:p>
                      <a:pPr marL="36000" lvl="1" algn="l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8.4.1 Erdészeti potenciál-helyreállítás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0,02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1,10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1,12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4908">
                <a:tc>
                  <a:txBody>
                    <a:bodyPr/>
                    <a:lstStyle/>
                    <a:p>
                      <a:pPr marL="36000" lvl="1" algn="l" fontAlgn="ctr">
                        <a:spcBef>
                          <a:spcPts val="1200"/>
                        </a:spcBef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8.5.1 Erdőszerkezet átalakítás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4,12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4,12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60726">
                <a:tc>
                  <a:txBody>
                    <a:bodyPr/>
                    <a:lstStyle/>
                    <a:p>
                      <a:pPr marL="36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8.6.1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Erdőgép</a:t>
                      </a:r>
                      <a:endParaRPr lang="hu-H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0,26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0,26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0726">
                <a:tc>
                  <a:txBody>
                    <a:bodyPr/>
                    <a:lstStyle/>
                    <a:p>
                      <a:pPr marL="3600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8.6.2 Fiatal erdők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0,24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0,24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2361"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12.2.1  </a:t>
                      </a:r>
                      <a:r>
                        <a:rPr lang="hu-H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Natura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2000 erdő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4,43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9,87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14,30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2361">
                <a:tc>
                  <a:txBody>
                    <a:bodyPr/>
                    <a:lstStyle/>
                    <a:p>
                      <a:pPr marL="0" lvl="1" algn="l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15.1.1 Erdő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környezetvédelem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2,27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2,27</a:t>
                      </a:r>
                      <a:endParaRPr lang="hu-HU" sz="14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58179">
                <a:tc>
                  <a:txBody>
                    <a:bodyPr/>
                    <a:lstStyle/>
                    <a:p>
                      <a:pPr marL="0" marR="0" lvl="1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Erdészeti kifizetések összesen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20,55</a:t>
                      </a:r>
                      <a:endParaRPr lang="hu-HU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11,85</a:t>
                      </a:r>
                      <a:endParaRPr lang="hu-HU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32,40</a:t>
                      </a:r>
                      <a:endParaRPr lang="hu-HU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46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</a:pPr>
            <a:r>
              <a:rPr lang="hu-HU" sz="2600" dirty="0"/>
              <a:t>A </a:t>
            </a:r>
            <a:r>
              <a:rPr lang="hu-HU" sz="2600" b="1" dirty="0"/>
              <a:t>KAP</a:t>
            </a:r>
            <a:r>
              <a:rPr lang="hu-HU" sz="2600" dirty="0"/>
              <a:t> teljes költségvetésének </a:t>
            </a:r>
            <a:r>
              <a:rPr lang="hu-HU" sz="2600" b="1" dirty="0"/>
              <a:t>40%-át környezet- és klímavédelmi célokra </a:t>
            </a:r>
            <a:r>
              <a:rPr lang="hu-HU" sz="2600" dirty="0"/>
              <a:t>kell fordítani</a:t>
            </a:r>
          </a:p>
          <a:p>
            <a:pPr algn="just">
              <a:spcAft>
                <a:spcPts val="1200"/>
              </a:spcAft>
            </a:pPr>
            <a:r>
              <a:rPr lang="hu-HU" sz="2600" dirty="0"/>
              <a:t> A vidékfejlesztési</a:t>
            </a:r>
            <a:r>
              <a:rPr lang="hu-HU" sz="2600" b="1" dirty="0"/>
              <a:t> </a:t>
            </a:r>
            <a:r>
              <a:rPr lang="hu-HU" sz="2600" dirty="0"/>
              <a:t>források </a:t>
            </a:r>
            <a:r>
              <a:rPr lang="hu-HU" sz="2600" b="1" u="sng" dirty="0"/>
              <a:t>30%-át környezet- és klímavédelmi </a:t>
            </a:r>
            <a:r>
              <a:rPr lang="hu-HU" sz="2600" b="1" dirty="0"/>
              <a:t>intézkedésekre</a:t>
            </a:r>
            <a:r>
              <a:rPr lang="hu-HU" sz="2600" dirty="0"/>
              <a:t> kell </a:t>
            </a:r>
            <a:r>
              <a:rPr lang="hu-HU" sz="2600" dirty="0" smtClean="0"/>
              <a:t>fordítani</a:t>
            </a:r>
          </a:p>
          <a:p>
            <a:pPr algn="just">
              <a:spcAft>
                <a:spcPts val="1200"/>
              </a:spcAft>
            </a:pPr>
            <a:r>
              <a:rPr lang="hu-HU" sz="2600" dirty="0"/>
              <a:t>Pillérek </a:t>
            </a:r>
            <a:r>
              <a:rPr lang="hu-HU" sz="2600" b="1" dirty="0"/>
              <a:t>közötti átcsoportosítás 15</a:t>
            </a:r>
            <a:r>
              <a:rPr lang="hu-HU" sz="2600" dirty="0"/>
              <a:t>%, </a:t>
            </a:r>
            <a:r>
              <a:rPr lang="hu-HU" sz="2600" b="1" dirty="0"/>
              <a:t>+ további 15% </a:t>
            </a:r>
            <a:r>
              <a:rPr lang="hu-HU" sz="2600" dirty="0"/>
              <a:t>lehet az I. pillérről a II. pillére átcsoportosítás, ha </a:t>
            </a:r>
            <a:r>
              <a:rPr lang="hu-HU" sz="2600" b="1" dirty="0"/>
              <a:t>az környezet és klímavédelmi </a:t>
            </a:r>
            <a:r>
              <a:rPr lang="hu-HU" sz="2600" dirty="0"/>
              <a:t>célokat szolgál</a:t>
            </a:r>
            <a:r>
              <a:rPr lang="hu-HU" sz="2600" dirty="0" smtClean="0"/>
              <a:t>.</a:t>
            </a:r>
            <a:endParaRPr lang="hu-HU" sz="2600" dirty="0"/>
          </a:p>
          <a:p>
            <a:pPr algn="just">
              <a:spcAft>
                <a:spcPts val="1200"/>
              </a:spcAft>
            </a:pPr>
            <a:r>
              <a:rPr lang="hu-HU" sz="2600" dirty="0"/>
              <a:t>Erdészeti intézkedések</a:t>
            </a:r>
          </a:p>
          <a:p>
            <a:pPr lvl="1" algn="just">
              <a:spcAft>
                <a:spcPts val="1200"/>
              </a:spcAft>
            </a:pPr>
            <a:r>
              <a:rPr lang="hu-HU" sz="2200" dirty="0"/>
              <a:t>Beruházás esetén erdőterv vagy azzal egyenértékű dokumentum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584528"/>
            <a:ext cx="8229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b="1" dirty="0">
                <a:solidFill>
                  <a:prstClr val="white"/>
                </a:solidFill>
                <a:latin typeface="Calibri" panose="020F0502020204030204" pitchFamily="34" charset="0"/>
              </a:rPr>
              <a:t>Közös Agrárpolitika 2020 után</a:t>
            </a:r>
          </a:p>
        </p:txBody>
      </p:sp>
    </p:spTree>
    <p:extLst>
      <p:ext uri="{BB962C8B-B14F-4D97-AF65-F5344CB8AC3E}">
        <p14:creationId xmlns:p14="http://schemas.microsoft.com/office/powerpoint/2010/main" val="111497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gvvrdesktops01\gvvrdesktops01\AmbrusGe.v2\Desktop\3175-1140x5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8" y="1192188"/>
            <a:ext cx="9144000" cy="566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ím 1"/>
          <p:cNvSpPr>
            <a:spLocks noGrp="1"/>
          </p:cNvSpPr>
          <p:nvPr/>
        </p:nvSpPr>
        <p:spPr>
          <a:xfrm>
            <a:off x="457200" y="491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>
                <a:solidFill>
                  <a:schemeClr val="bg1"/>
                </a:solidFill>
              </a:rPr>
              <a:t>Köszönöm megtisztelő figyelmüket!</a:t>
            </a:r>
          </a:p>
        </p:txBody>
      </p:sp>
    </p:spTree>
    <p:extLst>
      <p:ext uri="{BB962C8B-B14F-4D97-AF65-F5344CB8AC3E}">
        <p14:creationId xmlns:p14="http://schemas.microsoft.com/office/powerpoint/2010/main" val="101637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4044</TotalTime>
  <Words>429</Words>
  <Application>Microsoft Office PowerPoint</Application>
  <PresentationFormat>Diavetítés a képernyőre (4:3 oldalarány)</PresentationFormat>
  <Paragraphs>192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PowerPoint bemutató</vt:lpstr>
      <vt:lpstr>PowerPoint bemutató</vt:lpstr>
      <vt:lpstr>Beadott támogatási kérelmek (2018.10.05)</vt:lpstr>
      <vt:lpstr>Az erdészeti források alakulása</vt:lpstr>
      <vt:lpstr>Az erdészeti források alakulása</vt:lpstr>
      <vt:lpstr>Az erdészeti kifizetések alakulása</vt:lpstr>
      <vt:lpstr>Közös Agrárpolitika 2020 után</vt:lpstr>
      <vt:lpstr>PowerPoint bemutató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Tancsik Ildikó</dc:creator>
  <cp:lastModifiedBy>Nagy Attila</cp:lastModifiedBy>
  <cp:revision>285</cp:revision>
  <cp:lastPrinted>2018-06-11T07:26:37Z</cp:lastPrinted>
  <dcterms:created xsi:type="dcterms:W3CDTF">2017-05-30T09:48:11Z</dcterms:created>
  <dcterms:modified xsi:type="dcterms:W3CDTF">2018-10-04T07:13:13Z</dcterms:modified>
</cp:coreProperties>
</file>